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0"/>
  </p:notesMasterIdLst>
  <p:sldIdLst>
    <p:sldId id="256" r:id="rId2"/>
    <p:sldId id="257" r:id="rId3"/>
    <p:sldId id="262" r:id="rId4"/>
    <p:sldId id="258" r:id="rId5"/>
    <p:sldId id="266" r:id="rId6"/>
    <p:sldId id="265" r:id="rId7"/>
    <p:sldId id="260" r:id="rId8"/>
    <p:sldId id="267"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3" d="100"/>
          <a:sy n="63" d="100"/>
        </p:scale>
        <p:origin x="-136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03E8AD-813B-47BB-B070-3623ABF096BF}" type="datetimeFigureOut">
              <a:rPr lang="en-US" smtClean="0"/>
              <a:pPr/>
              <a:t>10/5/2010</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5055B1-BB70-4077-9874-FFA217AA0BA2}" type="slidenum">
              <a:rPr lang="en-GB" smtClean="0"/>
              <a:pPr/>
              <a:t>‹#›</a:t>
            </a:fld>
            <a:endParaRPr lang="en-GB"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1D7F26F-FFE8-43AC-B6E2-46015174E6AF}" type="datetimeFigureOut">
              <a:rPr lang="en-US" smtClean="0"/>
              <a:pPr/>
              <a:t>10/5/2010</a:t>
            </a:fld>
            <a:endParaRPr lang="en-GB"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GB"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845A0FA-84E8-4E34-9485-4C1397C39C43}"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D7F26F-FFE8-43AC-B6E2-46015174E6AF}" type="datetimeFigureOut">
              <a:rPr lang="en-US" smtClean="0"/>
              <a:pPr/>
              <a:t>10/5/2010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845A0FA-84E8-4E34-9485-4C1397C39C43}"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1D7F26F-FFE8-43AC-B6E2-46015174E6AF}" type="datetimeFigureOut">
              <a:rPr lang="en-US" smtClean="0"/>
              <a:pPr/>
              <a:t>10/5/2010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845A0FA-84E8-4E34-9485-4C1397C39C43}"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1D7F26F-FFE8-43AC-B6E2-46015174E6AF}" type="datetimeFigureOut">
              <a:rPr lang="en-US" smtClean="0"/>
              <a:pPr/>
              <a:t>10/5/2010</a:t>
            </a:fld>
            <a:endParaRPr lang="en-GB" dirty="0"/>
          </a:p>
        </p:txBody>
      </p:sp>
      <p:sp>
        <p:nvSpPr>
          <p:cNvPr id="9" name="Slide Number Placeholder 8"/>
          <p:cNvSpPr>
            <a:spLocks noGrp="1"/>
          </p:cNvSpPr>
          <p:nvPr>
            <p:ph type="sldNum" sz="quarter" idx="15"/>
          </p:nvPr>
        </p:nvSpPr>
        <p:spPr/>
        <p:txBody>
          <a:bodyPr rtlCol="0"/>
          <a:lstStyle/>
          <a:p>
            <a:fld id="{F845A0FA-84E8-4E34-9485-4C1397C39C43}" type="slidenum">
              <a:rPr lang="en-GB" smtClean="0"/>
              <a:pPr/>
              <a:t>‹#›</a:t>
            </a:fld>
            <a:endParaRPr lang="en-GB" dirty="0"/>
          </a:p>
        </p:txBody>
      </p:sp>
      <p:sp>
        <p:nvSpPr>
          <p:cNvPr id="10" name="Footer Placeholder 9"/>
          <p:cNvSpPr>
            <a:spLocks noGrp="1"/>
          </p:cNvSpPr>
          <p:nvPr>
            <p:ph type="ftr" sz="quarter" idx="16"/>
          </p:nvPr>
        </p:nvSpPr>
        <p:spPr/>
        <p:txBody>
          <a:bodyPr rtlCol="0"/>
          <a:lstStyle/>
          <a:p>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1D7F26F-FFE8-43AC-B6E2-46015174E6AF}" type="datetimeFigureOut">
              <a:rPr lang="en-US" smtClean="0"/>
              <a:pPr/>
              <a:t>10/5/2010</a:t>
            </a:fld>
            <a:endParaRPr lang="en-GB"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GB"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F845A0FA-84E8-4E34-9485-4C1397C39C43}" type="slidenum">
              <a:rPr lang="en-GB" smtClean="0"/>
              <a:pPr/>
              <a:t>‹#›</a:t>
            </a:fld>
            <a:endParaRPr lang="en-GB"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1D7F26F-FFE8-43AC-B6E2-46015174E6AF}" type="datetimeFigureOut">
              <a:rPr lang="en-US" smtClean="0"/>
              <a:pPr/>
              <a:t>10/5/2010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845A0FA-84E8-4E34-9485-4C1397C39C43}" type="slidenum">
              <a:rPr lang="en-GB" smtClean="0"/>
              <a:pPr/>
              <a:t>‹#›</a:t>
            </a:fld>
            <a:endParaRPr lang="en-GB"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1D7F26F-FFE8-43AC-B6E2-46015174E6AF}" type="datetimeFigureOut">
              <a:rPr lang="en-US" smtClean="0"/>
              <a:pPr/>
              <a:t>10/5/2010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F845A0FA-84E8-4E34-9485-4C1397C39C43}" type="slidenum">
              <a:rPr lang="en-GB" smtClean="0"/>
              <a:pPr/>
              <a:t>‹#›</a:t>
            </a:fld>
            <a:endParaRPr lang="en-GB"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1D7F26F-FFE8-43AC-B6E2-46015174E6AF}" type="datetimeFigureOut">
              <a:rPr lang="en-US" smtClean="0"/>
              <a:pPr/>
              <a:t>10/5/2010</a:t>
            </a:fld>
            <a:endParaRPr lang="en-GB" dirty="0"/>
          </a:p>
        </p:txBody>
      </p:sp>
      <p:sp>
        <p:nvSpPr>
          <p:cNvPr id="7" name="Slide Number Placeholder 6"/>
          <p:cNvSpPr>
            <a:spLocks noGrp="1"/>
          </p:cNvSpPr>
          <p:nvPr>
            <p:ph type="sldNum" sz="quarter" idx="11"/>
          </p:nvPr>
        </p:nvSpPr>
        <p:spPr/>
        <p:txBody>
          <a:bodyPr rtlCol="0"/>
          <a:lstStyle/>
          <a:p>
            <a:fld id="{F845A0FA-84E8-4E34-9485-4C1397C39C43}" type="slidenum">
              <a:rPr lang="en-GB" smtClean="0"/>
              <a:pPr/>
              <a:t>‹#›</a:t>
            </a:fld>
            <a:endParaRPr lang="en-GB" dirty="0"/>
          </a:p>
        </p:txBody>
      </p:sp>
      <p:sp>
        <p:nvSpPr>
          <p:cNvPr id="8" name="Footer Placeholder 7"/>
          <p:cNvSpPr>
            <a:spLocks noGrp="1"/>
          </p:cNvSpPr>
          <p:nvPr>
            <p:ph type="ftr" sz="quarter" idx="12"/>
          </p:nvPr>
        </p:nvSpPr>
        <p:spPr/>
        <p:txBody>
          <a:bodyPr rtlCol="0"/>
          <a:lstStyle/>
          <a:p>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7F26F-FFE8-43AC-B6E2-46015174E6AF}" type="datetimeFigureOut">
              <a:rPr lang="en-US" smtClean="0"/>
              <a:pPr/>
              <a:t>10/5/2010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F845A0FA-84E8-4E34-9485-4C1397C39C43}"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1D7F26F-FFE8-43AC-B6E2-46015174E6AF}" type="datetimeFigureOut">
              <a:rPr lang="en-US" smtClean="0"/>
              <a:pPr/>
              <a:t>10/5/2010</a:t>
            </a:fld>
            <a:endParaRPr lang="en-GB" dirty="0"/>
          </a:p>
        </p:txBody>
      </p:sp>
      <p:sp>
        <p:nvSpPr>
          <p:cNvPr id="22" name="Slide Number Placeholder 21"/>
          <p:cNvSpPr>
            <a:spLocks noGrp="1"/>
          </p:cNvSpPr>
          <p:nvPr>
            <p:ph type="sldNum" sz="quarter" idx="15"/>
          </p:nvPr>
        </p:nvSpPr>
        <p:spPr/>
        <p:txBody>
          <a:bodyPr rtlCol="0"/>
          <a:lstStyle/>
          <a:p>
            <a:fld id="{F845A0FA-84E8-4E34-9485-4C1397C39C43}" type="slidenum">
              <a:rPr lang="en-GB" smtClean="0"/>
              <a:pPr/>
              <a:t>‹#›</a:t>
            </a:fld>
            <a:endParaRPr lang="en-GB" dirty="0"/>
          </a:p>
        </p:txBody>
      </p:sp>
      <p:sp>
        <p:nvSpPr>
          <p:cNvPr id="23" name="Footer Placeholder 22"/>
          <p:cNvSpPr>
            <a:spLocks noGrp="1"/>
          </p:cNvSpPr>
          <p:nvPr>
            <p:ph type="ftr" sz="quarter" idx="16"/>
          </p:nvPr>
        </p:nvSpPr>
        <p:spPr/>
        <p:txBody>
          <a:bodyPr rtlCol="0"/>
          <a:lstStyle/>
          <a:p>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1D7F26F-FFE8-43AC-B6E2-46015174E6AF}" type="datetimeFigureOut">
              <a:rPr lang="en-US" smtClean="0"/>
              <a:pPr/>
              <a:t>10/5/2010</a:t>
            </a:fld>
            <a:endParaRPr lang="en-GB" dirty="0"/>
          </a:p>
        </p:txBody>
      </p:sp>
      <p:sp>
        <p:nvSpPr>
          <p:cNvPr id="18" name="Slide Number Placeholder 17"/>
          <p:cNvSpPr>
            <a:spLocks noGrp="1"/>
          </p:cNvSpPr>
          <p:nvPr>
            <p:ph type="sldNum" sz="quarter" idx="11"/>
          </p:nvPr>
        </p:nvSpPr>
        <p:spPr/>
        <p:txBody>
          <a:bodyPr rtlCol="0"/>
          <a:lstStyle/>
          <a:p>
            <a:fld id="{F845A0FA-84E8-4E34-9485-4C1397C39C43}" type="slidenum">
              <a:rPr lang="en-GB" smtClean="0"/>
              <a:pPr/>
              <a:t>‹#›</a:t>
            </a:fld>
            <a:endParaRPr lang="en-GB" dirty="0"/>
          </a:p>
        </p:txBody>
      </p:sp>
      <p:sp>
        <p:nvSpPr>
          <p:cNvPr id="21" name="Footer Placeholder 20"/>
          <p:cNvSpPr>
            <a:spLocks noGrp="1"/>
          </p:cNvSpPr>
          <p:nvPr>
            <p:ph type="ftr" sz="quarter" idx="12"/>
          </p:nvPr>
        </p:nvSpPr>
        <p:spPr/>
        <p:txBody>
          <a:bodyPr rtlCol="0"/>
          <a:lstStyle/>
          <a:p>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1D7F26F-FFE8-43AC-B6E2-46015174E6AF}" type="datetimeFigureOut">
              <a:rPr lang="en-US" smtClean="0"/>
              <a:pPr/>
              <a:t>10/5/2010</a:t>
            </a:fld>
            <a:endParaRPr lang="en-GB"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GB"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845A0FA-84E8-4E34-9485-4C1397C39C43}"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Pokeweed Antiviral Protein</a:t>
            </a:r>
            <a:endParaRPr lang="en-GB" dirty="0"/>
          </a:p>
        </p:txBody>
      </p:sp>
      <p:sp>
        <p:nvSpPr>
          <p:cNvPr id="3" name="Subtitle 2"/>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Pokeweed</a:t>
            </a:r>
            <a:endParaRPr lang="en-GB" dirty="0"/>
          </a:p>
        </p:txBody>
      </p:sp>
      <p:sp>
        <p:nvSpPr>
          <p:cNvPr id="3" name="Content Placeholder 2"/>
          <p:cNvSpPr>
            <a:spLocks noGrp="1"/>
          </p:cNvSpPr>
          <p:nvPr>
            <p:ph sz="quarter" idx="1"/>
          </p:nvPr>
        </p:nvSpPr>
        <p:spPr/>
        <p:txBody>
          <a:bodyPr/>
          <a:lstStyle/>
          <a:p>
            <a:r>
              <a:rPr lang="en-GB" dirty="0" smtClean="0"/>
              <a:t>Pokeweed is a common plant - </a:t>
            </a:r>
            <a:r>
              <a:rPr lang="en-GB" i="1" dirty="0" smtClean="0"/>
              <a:t>Phytolacca americana</a:t>
            </a:r>
            <a:r>
              <a:rPr lang="en-GB" dirty="0" smtClean="0"/>
              <a:t> </a:t>
            </a:r>
          </a:p>
          <a:p>
            <a:r>
              <a:rPr lang="en-GB" dirty="0" smtClean="0"/>
              <a:t>It has many uses which include dyes, colours for wines and sweets, and can also be eaten as a vegetable.</a:t>
            </a:r>
          </a:p>
          <a:p>
            <a:r>
              <a:rPr lang="en-GB" dirty="0" smtClean="0"/>
              <a:t>To add to these uses PAP – pokeweed antiviral protein has been isolated.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25470"/>
          </a:xfrm>
        </p:spPr>
        <p:txBody>
          <a:bodyPr/>
          <a:lstStyle/>
          <a:p>
            <a:r>
              <a:rPr lang="en-GB" dirty="0" smtClean="0"/>
              <a:t>PAP</a:t>
            </a:r>
            <a:endParaRPr lang="en-GB" dirty="0"/>
          </a:p>
        </p:txBody>
      </p:sp>
      <p:sp>
        <p:nvSpPr>
          <p:cNvPr id="3" name="Content Placeholder 2"/>
          <p:cNvSpPr>
            <a:spLocks noGrp="1"/>
          </p:cNvSpPr>
          <p:nvPr>
            <p:ph sz="quarter" idx="1"/>
          </p:nvPr>
        </p:nvSpPr>
        <p:spPr>
          <a:xfrm>
            <a:off x="457200" y="1214422"/>
            <a:ext cx="8258204" cy="5259530"/>
          </a:xfrm>
        </p:spPr>
        <p:txBody>
          <a:bodyPr>
            <a:normAutofit/>
          </a:bodyPr>
          <a:lstStyle/>
          <a:p>
            <a:pPr>
              <a:buNone/>
            </a:pPr>
            <a:r>
              <a:rPr lang="en-GB" dirty="0" smtClean="0"/>
              <a:t>	PAP- pokeweed antiviral protein</a:t>
            </a:r>
          </a:p>
          <a:p>
            <a:pPr>
              <a:buNone/>
            </a:pPr>
            <a:r>
              <a:rPr lang="en-GB" dirty="0" smtClean="0"/>
              <a:t>	Isolated from the cell walls of the plant</a:t>
            </a:r>
            <a:r>
              <a:rPr lang="en-GB" i="1" dirty="0" smtClean="0"/>
              <a:t> Phytolacca americana</a:t>
            </a:r>
            <a:r>
              <a:rPr lang="en-GB" dirty="0" smtClean="0"/>
              <a:t> </a:t>
            </a:r>
          </a:p>
          <a:p>
            <a:r>
              <a:rPr lang="en-GB" dirty="0" smtClean="0"/>
              <a:t> Its a single-chain (type I) ribosome-inactivating protein (RIP) that depurinates ribosome's at the sarcin/ricin loop of the large rRNA subunit of ribosomes, resulting in inhibition of translation by halting the elongation step.</a:t>
            </a:r>
          </a:p>
          <a:p>
            <a:endParaRPr lang="en-GB" dirty="0" smtClean="0"/>
          </a:p>
          <a:p>
            <a:endParaRPr lang="en-GB" dirty="0" smtClean="0"/>
          </a:p>
          <a:p>
            <a:endParaRPr lang="en-GB" dirty="0" smtClean="0"/>
          </a:p>
          <a:p>
            <a:endParaRPr lang="en-GB" dirty="0" smtClean="0"/>
          </a:p>
          <a:p>
            <a:endParaRPr lang="en-GB" dirty="0"/>
          </a:p>
        </p:txBody>
      </p:sp>
      <p:pic>
        <p:nvPicPr>
          <p:cNvPr id="6" name="Picture 2"/>
          <p:cNvPicPr>
            <a:picLocks noChangeAspect="1" noChangeArrowheads="1"/>
          </p:cNvPicPr>
          <p:nvPr/>
        </p:nvPicPr>
        <p:blipFill>
          <a:blip r:embed="rId2"/>
          <a:srcRect/>
          <a:stretch>
            <a:fillRect/>
          </a:stretch>
        </p:blipFill>
        <p:spPr bwMode="auto">
          <a:xfrm>
            <a:off x="2071670" y="4712238"/>
            <a:ext cx="4572032" cy="150759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PAP</a:t>
            </a:r>
            <a:endParaRPr lang="en-GB" dirty="0"/>
          </a:p>
        </p:txBody>
      </p:sp>
      <p:sp>
        <p:nvSpPr>
          <p:cNvPr id="3" name="Content Placeholder 2"/>
          <p:cNvSpPr>
            <a:spLocks noGrp="1"/>
          </p:cNvSpPr>
          <p:nvPr>
            <p:ph sz="quarter" idx="1"/>
          </p:nvPr>
        </p:nvSpPr>
        <p:spPr>
          <a:xfrm>
            <a:off x="457200" y="1428736"/>
            <a:ext cx="7467600" cy="4572032"/>
          </a:xfrm>
        </p:spPr>
        <p:txBody>
          <a:bodyPr>
            <a:normAutofit/>
          </a:bodyPr>
          <a:lstStyle/>
          <a:p>
            <a:pPr>
              <a:buNone/>
            </a:pPr>
            <a:r>
              <a:rPr lang="en-GB" dirty="0" smtClean="0"/>
              <a:t> </a:t>
            </a:r>
          </a:p>
          <a:p>
            <a:r>
              <a:rPr lang="en-GB" dirty="0" smtClean="0"/>
              <a:t>Mature pokeweed antiviral </a:t>
            </a:r>
            <a:r>
              <a:rPr lang="en-GB" dirty="0" smtClean="0"/>
              <a:t>protein </a:t>
            </a:r>
            <a:r>
              <a:rPr lang="en-GB" dirty="0" smtClean="0"/>
              <a:t>has an A (active) chain but lacks a B (binding) chain. </a:t>
            </a:r>
          </a:p>
          <a:p>
            <a:r>
              <a:rPr lang="en-GB" dirty="0" smtClean="0"/>
              <a:t>Precursors have the A and B chain but B is cleaved so that chain A can become active.</a:t>
            </a:r>
          </a:p>
          <a:p>
            <a:r>
              <a:rPr lang="en-GB" dirty="0" smtClean="0"/>
              <a:t>Without this B chain to mediate cell membrane binding, the toxin PAP cannot enter the cell. </a:t>
            </a:r>
          </a:p>
          <a:p>
            <a:r>
              <a:rPr lang="en-GB" dirty="0" smtClean="0"/>
              <a:t>By conjugating the protein to a monoclonal antibody or a lectin, the substance can be bound to a cell membrane and internalized where it acts to inhibit protein synthesis. (Irvin </a:t>
            </a:r>
            <a:r>
              <a:rPr lang="en-GB" i="1" dirty="0" smtClean="0"/>
              <a:t>et al</a:t>
            </a:r>
            <a:r>
              <a:rPr lang="en-GB" dirty="0" smtClean="0"/>
              <a:t> 1980)</a:t>
            </a:r>
          </a:p>
          <a:p>
            <a:endParaRPr lang="en-GB" dirty="0" smtClean="0"/>
          </a:p>
          <a:p>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PAP -how its gets into the cytosol</a:t>
            </a:r>
            <a:endParaRPr lang="en-GB" dirty="0"/>
          </a:p>
        </p:txBody>
      </p:sp>
      <p:sp>
        <p:nvSpPr>
          <p:cNvPr id="3" name="Content Placeholder 2"/>
          <p:cNvSpPr>
            <a:spLocks noGrp="1"/>
          </p:cNvSpPr>
          <p:nvPr>
            <p:ph sz="quarter" idx="1"/>
          </p:nvPr>
        </p:nvSpPr>
        <p:spPr/>
        <p:txBody>
          <a:bodyPr>
            <a:normAutofit fontScale="92500" lnSpcReduction="20000"/>
          </a:bodyPr>
          <a:lstStyle/>
          <a:p>
            <a:r>
              <a:rPr lang="en-GB" dirty="0" smtClean="0"/>
              <a:t>Ulku Baykal,  Nilgun E. Tumer (2007) used a series of PAP mutants to identified a C-terminal signal. They showed that type 1 RIPs have common signal pathways to enter the cytosol with type 2 RIPs, and that a sequence at the C-terminus of type 1 rips mediates its transport to the cytosol</a:t>
            </a:r>
          </a:p>
          <a:p>
            <a:r>
              <a:rPr lang="en-GB" dirty="0" smtClean="0"/>
              <a:t>Ulku Baykal et.al suggests the C-terminal sequence may bind to membrane lipids, facilitating insertion of PAP into membranes. Pokeweed antiviral protein may unfold as a result of an interaction with the lipid membrane and the unfolded protein may be transported into cytosol.</a:t>
            </a:r>
          </a:p>
          <a:p>
            <a:r>
              <a:rPr lang="en-GB" dirty="0" smtClean="0"/>
              <a:t>The mature form  of PAP is retro-translocated from the ER into the cytosol where it escapes degradation unlike the other substrates of the retro-translocation pathway.</a:t>
            </a:r>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PAP </a:t>
            </a:r>
            <a:endParaRPr lang="en-GB" dirty="0"/>
          </a:p>
        </p:txBody>
      </p:sp>
      <p:sp>
        <p:nvSpPr>
          <p:cNvPr id="3" name="Content Placeholder 2"/>
          <p:cNvSpPr>
            <a:spLocks noGrp="1"/>
          </p:cNvSpPr>
          <p:nvPr>
            <p:ph sz="quarter" idx="1"/>
          </p:nvPr>
        </p:nvSpPr>
        <p:spPr/>
        <p:txBody>
          <a:bodyPr/>
          <a:lstStyle/>
          <a:p>
            <a:r>
              <a:rPr lang="en-GB" dirty="0" smtClean="0"/>
              <a:t>James D. Irvin and Gary M. Aron 1982 describes how pokeweed has been used successfully inhibit the production of mammalian viruses in tissue culture.</a:t>
            </a:r>
          </a:p>
          <a:p>
            <a:r>
              <a:rPr lang="en-GB" dirty="0" smtClean="0"/>
              <a:t>Ulku Baykal,  Nilgun E. Tumer (2007) Have done some research showing the effect of Progressive deletion of amino acids from the C-terminus of mature PAP demonstrated that C-terminal residues 250–262 of the mature protein were critical for its accumulation in the cytosol.</a:t>
            </a:r>
          </a:p>
          <a:p>
            <a:endParaRPr lang="en-GB"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PAP</a:t>
            </a:r>
            <a:endParaRPr lang="en-GB" dirty="0"/>
          </a:p>
        </p:txBody>
      </p:sp>
      <p:sp>
        <p:nvSpPr>
          <p:cNvPr id="3" name="Content Placeholder 2"/>
          <p:cNvSpPr>
            <a:spLocks noGrp="1"/>
          </p:cNvSpPr>
          <p:nvPr>
            <p:ph sz="quarter" idx="1"/>
          </p:nvPr>
        </p:nvSpPr>
        <p:spPr/>
        <p:txBody>
          <a:bodyPr>
            <a:normAutofit lnSpcReduction="10000"/>
          </a:bodyPr>
          <a:lstStyle/>
          <a:p>
            <a:pPr>
              <a:buNone/>
            </a:pPr>
            <a:endParaRPr lang="en-GB" dirty="0" smtClean="0"/>
          </a:p>
          <a:p>
            <a:pPr>
              <a:buNone/>
            </a:pPr>
            <a:r>
              <a:rPr lang="en-GB" dirty="0" smtClean="0"/>
              <a:t>Bijal A. Parikh,</a:t>
            </a:r>
            <a:r>
              <a:rPr lang="en-GB" baseline="30000" dirty="0" smtClean="0"/>
              <a:t> </a:t>
            </a:r>
            <a:r>
              <a:rPr lang="en-GB" dirty="0" smtClean="0"/>
              <a:t>Ulku Baykal Rong Di, and Nilgun E. Tumer (2005) discusses the analysis of the variant protein, N70A, near the active-site which is required for depurination of cytosolic ribosomes but not for cap binding or mRNA destabilization, indicating that the activity of PAP on capped RNA can be uncoupled from its activity on rRNA. These findings suggest that the altered active site of PAP might accommodate a narrower range of substrates, thus reducing ribotoxicity while maintaining potential therapeutic benefits.</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references</a:t>
            </a:r>
            <a:endParaRPr lang="en-GB" dirty="0"/>
          </a:p>
        </p:txBody>
      </p:sp>
      <p:sp>
        <p:nvSpPr>
          <p:cNvPr id="3" name="Content Placeholder 2"/>
          <p:cNvSpPr>
            <a:spLocks noGrp="1"/>
          </p:cNvSpPr>
          <p:nvPr>
            <p:ph sz="quarter" idx="1"/>
          </p:nvPr>
        </p:nvSpPr>
        <p:spPr/>
        <p:txBody>
          <a:bodyPr>
            <a:normAutofit fontScale="85000" lnSpcReduction="10000"/>
          </a:bodyPr>
          <a:lstStyle/>
          <a:p>
            <a:r>
              <a:rPr lang="en-GB" dirty="0" smtClean="0"/>
              <a:t>Jeffrey L. Brodsky, Ph.D.* and Richard J.H. </a:t>
            </a:r>
            <a:r>
              <a:rPr lang="en-GB" dirty="0" err="1" smtClean="0"/>
              <a:t>Wojcikiewicz</a:t>
            </a:r>
            <a:r>
              <a:rPr lang="en-GB" dirty="0" smtClean="0"/>
              <a:t>, Ph.D.. (2009). Substrate Specific Mediators of ER Associated Degradation (ERAD</a:t>
            </a:r>
            <a:r>
              <a:rPr lang="en-GB" dirty="0" smtClean="0"/>
              <a:t>).</a:t>
            </a:r>
          </a:p>
          <a:p>
            <a:r>
              <a:rPr lang="en-GB" dirty="0" err="1" smtClean="0"/>
              <a:t>Bijal</a:t>
            </a:r>
            <a:r>
              <a:rPr lang="en-GB" dirty="0" smtClean="0"/>
              <a:t> A. Parikh,‡§ </a:t>
            </a:r>
            <a:r>
              <a:rPr lang="en-GB" dirty="0" err="1" smtClean="0"/>
              <a:t>Ulku</a:t>
            </a:r>
            <a:r>
              <a:rPr lang="en-GB" dirty="0" smtClean="0"/>
              <a:t> Baykal,§ </a:t>
            </a:r>
            <a:r>
              <a:rPr lang="en-GB" dirty="0" err="1" smtClean="0"/>
              <a:t>Rong</a:t>
            </a:r>
            <a:r>
              <a:rPr lang="en-GB" dirty="0" smtClean="0"/>
              <a:t> Di,§ and </a:t>
            </a:r>
            <a:r>
              <a:rPr lang="en-GB" dirty="0" err="1" smtClean="0"/>
              <a:t>Nilgun</a:t>
            </a:r>
            <a:r>
              <a:rPr lang="en-GB" dirty="0" smtClean="0"/>
              <a:t> E. </a:t>
            </a:r>
            <a:r>
              <a:rPr lang="en-GB" dirty="0" err="1" smtClean="0"/>
              <a:t>Tumer</a:t>
            </a:r>
            <a:r>
              <a:rPr lang="en-GB" dirty="0" smtClean="0"/>
              <a:t>*‡§. (2005). Evidence for Retro-Translocation of Pokeweed Antiviral Protein from Endoplasmic Reticulum into Cytosol and Separation of Its Activity on Ribosomes from Its Activity on Capped RNA. </a:t>
            </a:r>
            <a:r>
              <a:rPr lang="en-GB" i="1" dirty="0" smtClean="0"/>
              <a:t>biochemistry</a:t>
            </a:r>
            <a:r>
              <a:rPr lang="en-GB" dirty="0" smtClean="0"/>
              <a:t>. 44 (7</a:t>
            </a:r>
            <a:r>
              <a:rPr lang="en-GB" dirty="0" smtClean="0"/>
              <a:t>).</a:t>
            </a:r>
          </a:p>
          <a:p>
            <a:r>
              <a:rPr lang="en-GB" dirty="0" smtClean="0"/>
              <a:t>Oleg Zoubenko1, </a:t>
            </a:r>
            <a:r>
              <a:rPr lang="en-GB" dirty="0" err="1" smtClean="0"/>
              <a:t>Fatih</a:t>
            </a:r>
            <a:r>
              <a:rPr lang="en-GB" dirty="0" smtClean="0"/>
              <a:t> Uckun2, </a:t>
            </a:r>
            <a:r>
              <a:rPr lang="en-GB" dirty="0" err="1" smtClean="0"/>
              <a:t>Yoonkang</a:t>
            </a:r>
            <a:r>
              <a:rPr lang="en-GB" dirty="0" smtClean="0"/>
              <a:t> Hur1, </a:t>
            </a:r>
            <a:r>
              <a:rPr lang="en-GB" dirty="0" err="1" smtClean="0"/>
              <a:t>IIan</a:t>
            </a:r>
            <a:r>
              <a:rPr lang="en-GB" dirty="0" smtClean="0"/>
              <a:t> Chet3 &amp; </a:t>
            </a:r>
            <a:r>
              <a:rPr lang="en-GB" dirty="0" err="1" smtClean="0"/>
              <a:t>Nilgun</a:t>
            </a:r>
            <a:r>
              <a:rPr lang="en-GB" dirty="0" smtClean="0"/>
              <a:t> </a:t>
            </a:r>
            <a:r>
              <a:rPr lang="en-GB" dirty="0" err="1" smtClean="0"/>
              <a:t>Tumer</a:t>
            </a:r>
            <a:r>
              <a:rPr lang="en-GB" dirty="0" smtClean="0"/>
              <a:t>. (1997). Plant resistance to fungal infection induced by nontoxic pokeweed antiviral protein mutants. </a:t>
            </a:r>
            <a:r>
              <a:rPr lang="en-GB" i="1" dirty="0" smtClean="0"/>
              <a:t>Nature - Biotechnology</a:t>
            </a:r>
            <a:r>
              <a:rPr lang="en-GB" dirty="0" smtClean="0"/>
              <a:t>. 15 (10</a:t>
            </a:r>
            <a:r>
              <a:rPr lang="en-GB" dirty="0" smtClean="0"/>
              <a:t>),</a:t>
            </a:r>
          </a:p>
          <a:p>
            <a:r>
              <a:rPr lang="en-GB" dirty="0" err="1" smtClean="0"/>
              <a:t>Ulku</a:t>
            </a:r>
            <a:r>
              <a:rPr lang="en-GB" dirty="0" smtClean="0"/>
              <a:t> Baykal, </a:t>
            </a:r>
            <a:r>
              <a:rPr lang="en-GB" dirty="0" err="1" smtClean="0"/>
              <a:t>Nilgun</a:t>
            </a:r>
            <a:r>
              <a:rPr lang="en-GB" dirty="0" smtClean="0"/>
              <a:t> E. </a:t>
            </a:r>
            <a:r>
              <a:rPr lang="en-GB" dirty="0" err="1" smtClean="0"/>
              <a:t>Tumer</a:t>
            </a:r>
            <a:r>
              <a:rPr lang="en-GB" dirty="0" smtClean="0"/>
              <a:t>. (2007). The C-terminus of pokeweed antiviral protein has distinct roles in transport to the cytosol, ribosome depurination and </a:t>
            </a:r>
            <a:r>
              <a:rPr lang="en-GB" dirty="0" err="1" smtClean="0"/>
              <a:t>cytotoxicity</a:t>
            </a:r>
            <a:r>
              <a:rPr lang="en-GB" dirty="0" smtClean="0"/>
              <a:t>. </a:t>
            </a:r>
            <a:r>
              <a:rPr lang="en-GB" i="1" dirty="0" smtClean="0"/>
              <a:t>The Plant journal</a:t>
            </a:r>
            <a:r>
              <a:rPr lang="en-GB" dirty="0" smtClean="0"/>
              <a:t>. 49 (6), 995–1007.</a:t>
            </a:r>
            <a:endParaRPr lang="en-GB" dirty="0" smtClean="0"/>
          </a:p>
          <a:p>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3663</TotalTime>
  <Words>613</Words>
  <Application>Microsoft Office PowerPoint</Application>
  <PresentationFormat>On-screen Show (4:3)</PresentationFormat>
  <Paragraphs>33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Oriel</vt:lpstr>
      <vt:lpstr>Pokeweed Antiviral Protein</vt:lpstr>
      <vt:lpstr>Pokeweed</vt:lpstr>
      <vt:lpstr>PAP</vt:lpstr>
      <vt:lpstr>PAP</vt:lpstr>
      <vt:lpstr>PAP -how its gets into the cytosol</vt:lpstr>
      <vt:lpstr>PAP </vt:lpstr>
      <vt:lpstr>PAP</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Pokeweed Antiviral Proteine</dc:title>
  <dc:creator>Susan</dc:creator>
  <cp:lastModifiedBy>Susan</cp:lastModifiedBy>
  <cp:revision>4</cp:revision>
  <dcterms:created xsi:type="dcterms:W3CDTF">2010-10-03T18:49:42Z</dcterms:created>
  <dcterms:modified xsi:type="dcterms:W3CDTF">2010-10-06T08:29:32Z</dcterms:modified>
</cp:coreProperties>
</file>